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9" r:id="rId3"/>
    <p:sldId id="290" r:id="rId4"/>
    <p:sldId id="292" r:id="rId5"/>
    <p:sldId id="261" r:id="rId6"/>
    <p:sldId id="294" r:id="rId7"/>
    <p:sldId id="295" r:id="rId8"/>
    <p:sldId id="296" r:id="rId9"/>
    <p:sldId id="297" r:id="rId10"/>
    <p:sldId id="298" r:id="rId11"/>
    <p:sldId id="293" r:id="rId1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91" d="100"/>
          <a:sy n="91" d="100"/>
        </p:scale>
        <p:origin x="27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DD6CAB6-5441-4599-A8D4-D4E76FCB9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25DCF62-B398-476F-9E88-B213C19552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45F8648-0AC4-4D90-9871-5ABA98069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7.10.2022.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5B37978-18FC-48C9-B30D-5F0F720AE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C7BC8A0-2A16-423B-937E-095D605D7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25973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D61DBCC-C971-45FA-9EA1-2C8AFDA7C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0660943C-33C2-45D4-A5A5-EF583CCD74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A186C5B-2312-4523-8069-0C5E43F84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7.10.2022.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86D24B6-859D-4111-8E17-CDA0A75E2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AF0501D-A1E8-42A9-9581-0F1D54F9E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80487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8BFF832B-F90F-441C-BDE6-073FC1A3A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06A0C9CD-0A0A-4A25-B9D6-1E8A9E7A60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93E8CBB-BFEA-4E4F-B868-DEC924AC8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7.10.2022.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45082C0-3A92-460B-8337-5853ABC69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3B84FC0-4278-48E5-AB5A-B85EE4912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10285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0DEE01-12F0-4218-A670-C05737164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9F56EFB-BCAC-46F0-88BB-00213CA35A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84A2E2C-61A4-4B17-AFDD-447C1ADD0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7.10.2022.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95E260F-3424-41EE-90DA-E09B6E5E4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74E739F-0A00-481C-808E-8EA1982E6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22371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BA38AEC-140B-41A3-83CE-EAD58C6E6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B5A20F4F-B3ED-400A-B24C-1414471F3A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A1BAF0F-872D-4F6C-BD2B-535EA50CA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7.10.2022.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8916E41-8E75-406C-9E68-205450331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A860865-0820-4D07-83EC-2DE12488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73444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FF400A4-EF7A-4EB3-A50C-1C9D46C2C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3658BF5-7FC4-486D-9D6E-F28EBAD3B7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18176D8D-8622-4F6A-98A1-FFDB350BDF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CB8FF0E0-A96E-41FE-8994-7BC96C044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7.10.2022.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E3A05D16-C556-48C5-898E-BBA993205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F7A69F17-010E-4932-914B-A9E129DAD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2520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D8C8E65-0D63-429D-904C-11EA3CF1E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69E278DA-D9E4-4CA9-BB35-E2C1F552A4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E6E1C55E-3E0A-45CB-80B6-29B2B2CE09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F8B5F8F7-B6E9-4E20-A02C-0E07273917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88C3C540-9CD0-4695-B133-5A9F34CA1A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A4675D49-A2C9-47F8-B658-A0B5BCC64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7.10.2022.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22D45190-C6E5-4B98-AF4C-670A83220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A928B831-D472-4E9B-BDF9-127C5B5BA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68564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F22DAB5-ECF8-4C8B-9284-9A768DDE5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9BDEFBF9-BFFE-4685-B8DB-08DF78327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7.10.2022.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48BDB420-698D-4FD6-9BCE-933C5BE5B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A64B4EF5-3D49-46A7-867F-7BF38A2C1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0437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18B522E8-94C3-497E-9515-2464F4EB4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7.10.2022.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1E29E425-E355-4002-A1E9-FD1851CAD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5B217C31-9C02-48F3-A193-6E5B1187A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17906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71662CF-0945-4F8D-A889-F95805BCB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DE1B38E-C61F-4162-BEF8-2D1F3408A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805CB7DF-1634-4233-86F2-7AA36D2C3A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FD8CCF68-592E-4973-B04C-64EC759C1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7.10.2022.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8DA68B31-02DF-406E-AC7D-302C7C716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71A17FC2-55A1-48B3-978B-33BD5398B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25095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ADC7390-C9D2-4513-A57A-C9A272CAD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B6F32F34-B611-4B3D-B052-D735148E39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E161115B-474D-4633-BABE-90D7E32B9C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CD533EC9-5F15-4135-9402-DDB327BA8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7.10.2022.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1BE3D81E-FE89-411B-887D-0E513D11D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4EE1E0C0-36A8-4E85-8FC4-4E07C131D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8669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83698655-B947-4CE6-9E56-FB3E567E4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6C3724C-2207-43DC-BC59-398DCF661D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FB41622-4652-426C-8FBB-EE8B2A3408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C541F-3958-4ACD-9A42-0DEFED04E85B}" type="datetimeFigureOut">
              <a:rPr lang="hr-HR" smtClean="0"/>
              <a:t>7.10.2022.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A58F2BC-D5C8-49ED-8FB4-D39D29C814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1F7A62B-11DC-4C81-A486-6B7004460F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45424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ordwall.net/play/885/280/122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16DF7CC-7E41-46FD-AD7B-E6616659F8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29123" y="1461636"/>
            <a:ext cx="8643937" cy="2387600"/>
          </a:xfrm>
        </p:spPr>
        <p:txBody>
          <a:bodyPr>
            <a:normAutofit/>
          </a:bodyPr>
          <a:lstStyle/>
          <a:p>
            <a:pPr algn="r"/>
            <a:r>
              <a:rPr lang="hr-HR" sz="4400" b="1" dirty="0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  <a:t>UNIT 2; </a:t>
            </a:r>
            <a:br>
              <a:rPr lang="hr-HR" sz="4400" b="1" u="sng" dirty="0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</a:br>
            <a:r>
              <a:rPr lang="hr-HR" sz="4400" b="1" u="sng" dirty="0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  <a:t>Time to </a:t>
            </a:r>
            <a:r>
              <a:rPr lang="hr-HR" sz="4400" b="1" u="sng" dirty="0" err="1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  <a:t>enjoy</a:t>
            </a:r>
            <a:endParaRPr lang="hr-HR" sz="4400" b="1" u="sng" dirty="0">
              <a:solidFill>
                <a:schemeClr val="accent2"/>
              </a:solidFill>
              <a:latin typeface="+mn-lt"/>
              <a:ea typeface="Cambria" panose="02040503050406030204" pitchFamily="18" charset="0"/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1DEA2198-4687-4966-8D99-48F3FDF0BD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05850" y="3309756"/>
            <a:ext cx="6367210" cy="1655762"/>
          </a:xfrm>
        </p:spPr>
        <p:txBody>
          <a:bodyPr anchor="ctr" anchorCtr="0">
            <a:normAutofit/>
          </a:bodyPr>
          <a:lstStyle/>
          <a:p>
            <a:pPr algn="r"/>
            <a:r>
              <a:rPr lang="hr-HR" sz="4400" dirty="0" err="1">
                <a:ea typeface="Cambria" panose="02040503050406030204" pitchFamily="18" charset="0"/>
                <a:cs typeface="+mj-cs"/>
              </a:rPr>
              <a:t>Self-check</a:t>
            </a:r>
            <a:r>
              <a:rPr lang="hr-HR" sz="4400" dirty="0">
                <a:ea typeface="Cambria" panose="02040503050406030204" pitchFamily="18" charset="0"/>
                <a:cs typeface="+mj-cs"/>
              </a:rPr>
              <a:t> 2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BBF4E359-F972-4AC7-A8E6-4578E918FA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5118" y="1265322"/>
            <a:ext cx="3297260" cy="441000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18265CAC-98F9-4759-8430-FB78BED8A4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9360" y="4581074"/>
            <a:ext cx="5882640" cy="109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559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6EA4478F-12CA-4225-8F02-AFD946883A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122619" cy="6858000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D255B4FC-89B0-4357-9C41-9F0792D7E4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098" y="1391209"/>
            <a:ext cx="10435803" cy="3389487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Rezervirano mjesto sadržaja 2">
            <a:extLst>
              <a:ext uri="{FF2B5EF4-FFF2-40B4-BE49-F238E27FC236}">
                <a16:creationId xmlns:a16="http://schemas.microsoft.com/office/drawing/2014/main" id="{22B71E86-001E-4A8B-B2C8-33B4A8218C37}"/>
              </a:ext>
            </a:extLst>
          </p:cNvPr>
          <p:cNvSpPr txBox="1">
            <a:spLocks/>
          </p:cNvSpPr>
          <p:nvPr/>
        </p:nvSpPr>
        <p:spPr>
          <a:xfrm>
            <a:off x="2325265" y="1931390"/>
            <a:ext cx="3562579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>
                <a:solidFill>
                  <a:srgbClr val="FF0000"/>
                </a:solidFill>
              </a:rPr>
              <a:t>  </a:t>
            </a:r>
            <a:r>
              <a:rPr lang="hr-HR" sz="2200" i="1" dirty="0" err="1">
                <a:solidFill>
                  <a:srgbClr val="FF0000"/>
                </a:solidFill>
              </a:rPr>
              <a:t>fed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8" name="Rezervirano mjesto sadržaja 2">
            <a:extLst>
              <a:ext uri="{FF2B5EF4-FFF2-40B4-BE49-F238E27FC236}">
                <a16:creationId xmlns:a16="http://schemas.microsoft.com/office/drawing/2014/main" id="{144A83E9-26E5-4940-9BA8-DCBABB65F92A}"/>
              </a:ext>
            </a:extLst>
          </p:cNvPr>
          <p:cNvSpPr txBox="1">
            <a:spLocks/>
          </p:cNvSpPr>
          <p:nvPr/>
        </p:nvSpPr>
        <p:spPr>
          <a:xfrm>
            <a:off x="3994230" y="2328154"/>
            <a:ext cx="3562579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>
                <a:solidFill>
                  <a:srgbClr val="FF0000"/>
                </a:solidFill>
              </a:rPr>
              <a:t>   </a:t>
            </a:r>
            <a:r>
              <a:rPr lang="hr-HR" sz="2200" i="1" dirty="0" err="1">
                <a:solidFill>
                  <a:srgbClr val="FF0000"/>
                </a:solidFill>
              </a:rPr>
              <a:t>lived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9" name="Rezervirano mjesto sadržaja 2">
            <a:extLst>
              <a:ext uri="{FF2B5EF4-FFF2-40B4-BE49-F238E27FC236}">
                <a16:creationId xmlns:a16="http://schemas.microsoft.com/office/drawing/2014/main" id="{3D649989-B2F4-4DD9-8B6F-C3EC9A46269A}"/>
              </a:ext>
            </a:extLst>
          </p:cNvPr>
          <p:cNvSpPr txBox="1">
            <a:spLocks/>
          </p:cNvSpPr>
          <p:nvPr/>
        </p:nvSpPr>
        <p:spPr>
          <a:xfrm>
            <a:off x="878098" y="2773694"/>
            <a:ext cx="3562579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didn’t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like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10" name="Rezervirano mjesto sadržaja 2">
            <a:extLst>
              <a:ext uri="{FF2B5EF4-FFF2-40B4-BE49-F238E27FC236}">
                <a16:creationId xmlns:a16="http://schemas.microsoft.com/office/drawing/2014/main" id="{D71C1747-5E7B-444E-B043-DDF6BB563EB5}"/>
              </a:ext>
            </a:extLst>
          </p:cNvPr>
          <p:cNvSpPr txBox="1">
            <a:spLocks/>
          </p:cNvSpPr>
          <p:nvPr/>
        </p:nvSpPr>
        <p:spPr>
          <a:xfrm>
            <a:off x="2120825" y="3393397"/>
            <a:ext cx="3562579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>
                <a:solidFill>
                  <a:srgbClr val="FF0000"/>
                </a:solidFill>
              </a:rPr>
              <a:t>  </a:t>
            </a:r>
            <a:r>
              <a:rPr lang="hr-HR" sz="1800" i="1" dirty="0" err="1">
                <a:solidFill>
                  <a:srgbClr val="FF0000"/>
                </a:solidFill>
              </a:rPr>
              <a:t>collected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11" name="Rezervirano mjesto sadržaja 2">
            <a:extLst>
              <a:ext uri="{FF2B5EF4-FFF2-40B4-BE49-F238E27FC236}">
                <a16:creationId xmlns:a16="http://schemas.microsoft.com/office/drawing/2014/main" id="{087E5601-658D-48E5-98A6-2FCB915FE318}"/>
              </a:ext>
            </a:extLst>
          </p:cNvPr>
          <p:cNvSpPr txBox="1">
            <a:spLocks/>
          </p:cNvSpPr>
          <p:nvPr/>
        </p:nvSpPr>
        <p:spPr>
          <a:xfrm>
            <a:off x="1537737" y="3788346"/>
            <a:ext cx="3562579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built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12" name="Rezervirano mjesto sadržaja 2">
            <a:extLst>
              <a:ext uri="{FF2B5EF4-FFF2-40B4-BE49-F238E27FC236}">
                <a16:creationId xmlns:a16="http://schemas.microsoft.com/office/drawing/2014/main" id="{D8A59544-6744-43C5-925F-F6DCEADA3069}"/>
              </a:ext>
            </a:extLst>
          </p:cNvPr>
          <p:cNvSpPr txBox="1">
            <a:spLocks/>
          </p:cNvSpPr>
          <p:nvPr/>
        </p:nvSpPr>
        <p:spPr>
          <a:xfrm>
            <a:off x="8085445" y="1941413"/>
            <a:ext cx="3562579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chased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13" name="Rezervirano mjesto sadržaja 2">
            <a:extLst>
              <a:ext uri="{FF2B5EF4-FFF2-40B4-BE49-F238E27FC236}">
                <a16:creationId xmlns:a16="http://schemas.microsoft.com/office/drawing/2014/main" id="{77C0A058-99F7-4CB0-937F-BC5421703E85}"/>
              </a:ext>
            </a:extLst>
          </p:cNvPr>
          <p:cNvSpPr txBox="1">
            <a:spLocks/>
          </p:cNvSpPr>
          <p:nvPr/>
        </p:nvSpPr>
        <p:spPr>
          <a:xfrm>
            <a:off x="9896232" y="2393338"/>
            <a:ext cx="3562579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continued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14" name="Rezervirano mjesto sadržaja 2">
            <a:extLst>
              <a:ext uri="{FF2B5EF4-FFF2-40B4-BE49-F238E27FC236}">
                <a16:creationId xmlns:a16="http://schemas.microsoft.com/office/drawing/2014/main" id="{DA2AB8D9-0FA8-426F-B36A-3CC8EE7C0922}"/>
              </a:ext>
            </a:extLst>
          </p:cNvPr>
          <p:cNvSpPr txBox="1">
            <a:spLocks/>
          </p:cNvSpPr>
          <p:nvPr/>
        </p:nvSpPr>
        <p:spPr>
          <a:xfrm>
            <a:off x="5125830" y="5709023"/>
            <a:ext cx="6551691" cy="24969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i="1" dirty="0" err="1"/>
              <a:t>Practise</a:t>
            </a:r>
            <a:r>
              <a:rPr lang="hr-HR" sz="2000" i="1" dirty="0"/>
              <a:t>:</a:t>
            </a:r>
            <a:br>
              <a:rPr lang="hr-HR" sz="2000" i="1" dirty="0"/>
            </a:br>
            <a:r>
              <a:rPr lang="hr-HR" sz="2000" dirty="0">
                <a:hlinkClick r:id="rId4"/>
              </a:rPr>
              <a:t>https://wordwall.net/play/885/280/122</a:t>
            </a:r>
            <a:endParaRPr lang="hr-HR" sz="2000" dirty="0"/>
          </a:p>
          <a:p>
            <a:pPr marL="0" indent="0">
              <a:buNone/>
            </a:pPr>
            <a:endParaRPr lang="hr-HR" sz="2000" i="1" dirty="0"/>
          </a:p>
        </p:txBody>
      </p:sp>
    </p:spTree>
    <p:extLst>
      <p:ext uri="{BB962C8B-B14F-4D97-AF65-F5344CB8AC3E}">
        <p14:creationId xmlns:p14="http://schemas.microsoft.com/office/powerpoint/2010/main" val="2274728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  <p:bldP spid="9" grpId="0" build="p"/>
      <p:bldP spid="10" grpId="0" build="p"/>
      <p:bldP spid="11" grpId="0" build="p"/>
      <p:bldP spid="12" grpId="0" build="p"/>
      <p:bldP spid="13" grpId="0" build="p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2" y="18071"/>
            <a:ext cx="5108774" cy="6821858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05B6CA75-C594-427F-BABE-90CF677CB6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788251"/>
            <a:ext cx="10210800" cy="3739836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7270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7889F66-CCBB-4BC4-8656-0552E49AE5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3037" y="197919"/>
            <a:ext cx="6019800" cy="7341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000" b="1" dirty="0" err="1"/>
              <a:t>Can</a:t>
            </a:r>
            <a:r>
              <a:rPr lang="hr-HR" sz="2000" b="1" dirty="0"/>
              <a:t> </a:t>
            </a:r>
            <a:r>
              <a:rPr lang="hr-HR" sz="2000" b="1" dirty="0" err="1"/>
              <a:t>you</a:t>
            </a:r>
            <a:r>
              <a:rPr lang="hr-HR" sz="2000" b="1" dirty="0"/>
              <a:t> do </a:t>
            </a:r>
            <a:r>
              <a:rPr lang="hr-HR" sz="2000" b="1" dirty="0" err="1"/>
              <a:t>this</a:t>
            </a:r>
            <a:r>
              <a:rPr lang="hr-HR" sz="2000" b="1" dirty="0"/>
              <a:t>?</a:t>
            </a:r>
            <a:br>
              <a:rPr lang="hr-HR" sz="2000" b="1" dirty="0"/>
            </a:br>
            <a:endParaRPr lang="hr-HR" sz="2000" i="1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2" y="15452"/>
            <a:ext cx="5108774" cy="6827095"/>
          </a:xfrm>
          <a:prstGeom prst="rect">
            <a:avLst/>
          </a:prstGeom>
        </p:spPr>
      </p:pic>
      <p:sp>
        <p:nvSpPr>
          <p:cNvPr id="15" name="Rezervirano mjesto sadržaja 2">
            <a:extLst>
              <a:ext uri="{FF2B5EF4-FFF2-40B4-BE49-F238E27FC236}">
                <a16:creationId xmlns:a16="http://schemas.microsoft.com/office/drawing/2014/main" id="{B6F6218F-B4B9-406F-B418-980485A9DCA8}"/>
              </a:ext>
            </a:extLst>
          </p:cNvPr>
          <p:cNvSpPr txBox="1">
            <a:spLocks/>
          </p:cNvSpPr>
          <p:nvPr/>
        </p:nvSpPr>
        <p:spPr>
          <a:xfrm>
            <a:off x="5273037" y="4841191"/>
            <a:ext cx="6918963" cy="24969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hr-HR" sz="2000" i="1" dirty="0"/>
              <a:t>govoriti o interesima i hobijima ljudi sada i u prošlosti?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hr-HR" sz="2000" i="1" dirty="0"/>
              <a:t>objasniti kako se stripovi o </a:t>
            </a:r>
            <a:r>
              <a:rPr lang="hr-HR" sz="2000" i="1" dirty="0" err="1"/>
              <a:t>superhorojima</a:t>
            </a:r>
            <a:r>
              <a:rPr lang="hr-HR" sz="2000" i="1" dirty="0"/>
              <a:t> razlikuju od filmova?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hr-HR" sz="2000" i="1" dirty="0"/>
              <a:t>diskutirati o dobrim i lošim stranama video </a:t>
            </a:r>
            <a:r>
              <a:rPr lang="hr-HR" sz="2000" i="1" dirty="0" err="1"/>
              <a:t>blogginga</a:t>
            </a:r>
            <a:r>
              <a:rPr lang="hr-HR" sz="2000" i="1" dirty="0"/>
              <a:t>?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hr-HR" sz="2000" i="1" dirty="0"/>
              <a:t>napisati recenziju za video blog?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hr-HR" sz="2000" i="1" dirty="0"/>
              <a:t>koristiti </a:t>
            </a:r>
            <a:r>
              <a:rPr lang="hr-HR" sz="2000" i="1" dirty="0" err="1"/>
              <a:t>thesaurus</a:t>
            </a:r>
            <a:r>
              <a:rPr lang="hr-HR" sz="2000" i="1" dirty="0"/>
              <a:t> i </a:t>
            </a:r>
            <a:r>
              <a:rPr lang="hr-HR" sz="2000" i="1" dirty="0" err="1"/>
              <a:t>kolokacijski</a:t>
            </a:r>
            <a:r>
              <a:rPr lang="hr-HR" sz="2000" i="1" dirty="0"/>
              <a:t> rječnik?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hr-HR" sz="2000" i="1" dirty="0"/>
              <a:t>izračunati i objasniti jednostavnu statistiku?</a:t>
            </a:r>
          </a:p>
          <a:p>
            <a:pPr>
              <a:buFontTx/>
              <a:buChar char="-"/>
            </a:pPr>
            <a:endParaRPr lang="hr-HR" sz="2000" i="1" dirty="0"/>
          </a:p>
          <a:p>
            <a:pPr>
              <a:buFontTx/>
              <a:buChar char="-"/>
            </a:pPr>
            <a:endParaRPr lang="hr-HR" sz="2000" i="1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8F0B890C-6670-40D9-BC5A-12739E4FF4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99" y="932657"/>
            <a:ext cx="9914538" cy="3686175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3308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2" y="30905"/>
            <a:ext cx="5108774" cy="6827095"/>
          </a:xfrm>
          <a:prstGeom prst="rect">
            <a:avLst/>
          </a:prstGeom>
        </p:spPr>
      </p:pic>
      <p:sp>
        <p:nvSpPr>
          <p:cNvPr id="15" name="Rezervirano mjesto sadržaja 2">
            <a:extLst>
              <a:ext uri="{FF2B5EF4-FFF2-40B4-BE49-F238E27FC236}">
                <a16:creationId xmlns:a16="http://schemas.microsoft.com/office/drawing/2014/main" id="{B6F6218F-B4B9-406F-B418-980485A9DCA8}"/>
              </a:ext>
            </a:extLst>
          </p:cNvPr>
          <p:cNvSpPr txBox="1">
            <a:spLocks/>
          </p:cNvSpPr>
          <p:nvPr/>
        </p:nvSpPr>
        <p:spPr>
          <a:xfrm>
            <a:off x="5120336" y="2466694"/>
            <a:ext cx="6810931" cy="48429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hr-HR" sz="2000" i="1" dirty="0"/>
          </a:p>
          <a:p>
            <a:pPr marL="0" indent="0">
              <a:buNone/>
            </a:pPr>
            <a:r>
              <a:rPr lang="hr-HR" sz="2000" b="1" dirty="0" err="1"/>
              <a:t>calligraphy</a:t>
            </a:r>
            <a:r>
              <a:rPr lang="hr-HR" sz="2000" i="1" dirty="0"/>
              <a:t>		</a:t>
            </a:r>
            <a:r>
              <a:rPr lang="hr-HR" sz="2000" i="1" dirty="0">
                <a:solidFill>
                  <a:srgbClr val="0070C0"/>
                </a:solidFill>
              </a:rPr>
              <a:t>krasopis</a:t>
            </a:r>
          </a:p>
          <a:p>
            <a:pPr marL="0" indent="0">
              <a:buNone/>
            </a:pPr>
            <a:r>
              <a:rPr lang="hr-HR" sz="2000" b="1" dirty="0" err="1"/>
              <a:t>chores</a:t>
            </a:r>
            <a:r>
              <a:rPr lang="hr-HR" sz="2000" i="1" dirty="0"/>
              <a:t>			</a:t>
            </a:r>
            <a:r>
              <a:rPr lang="hr-HR" sz="2000" i="1" dirty="0">
                <a:solidFill>
                  <a:srgbClr val="0070C0"/>
                </a:solidFill>
              </a:rPr>
              <a:t>dužnosti, kućanski poslovi</a:t>
            </a:r>
          </a:p>
          <a:p>
            <a:pPr marL="0" indent="0">
              <a:buNone/>
            </a:pPr>
            <a:r>
              <a:rPr lang="hr-HR" sz="2000" b="1" dirty="0" err="1"/>
              <a:t>appliances</a:t>
            </a:r>
            <a:r>
              <a:rPr lang="hr-HR" sz="2000" i="1" dirty="0"/>
              <a:t>		</a:t>
            </a:r>
            <a:r>
              <a:rPr lang="hr-HR" sz="2000" i="1" dirty="0">
                <a:solidFill>
                  <a:srgbClr val="0070C0"/>
                </a:solidFill>
              </a:rPr>
              <a:t>kućanski aparati</a:t>
            </a:r>
          </a:p>
          <a:p>
            <a:pPr marL="0" indent="0">
              <a:buNone/>
            </a:pPr>
            <a:r>
              <a:rPr lang="hr-HR" sz="2000" b="1" dirty="0"/>
              <a:t>time-</a:t>
            </a:r>
            <a:r>
              <a:rPr lang="hr-HR" sz="2000" b="1" dirty="0" err="1"/>
              <a:t>consuming</a:t>
            </a:r>
            <a:r>
              <a:rPr lang="hr-HR" sz="2000" b="1" dirty="0"/>
              <a:t>	</a:t>
            </a:r>
            <a:r>
              <a:rPr lang="hr-HR" sz="2000" i="1" dirty="0"/>
              <a:t>	</a:t>
            </a:r>
            <a:r>
              <a:rPr lang="hr-HR" sz="2000" i="1" dirty="0">
                <a:solidFill>
                  <a:srgbClr val="0070C0"/>
                </a:solidFill>
              </a:rPr>
              <a:t>onaj koji troši vrijeme</a:t>
            </a:r>
          </a:p>
          <a:p>
            <a:pPr marL="0" indent="0">
              <a:buNone/>
            </a:pPr>
            <a:r>
              <a:rPr lang="hr-HR" sz="2000" b="1" dirty="0" err="1"/>
              <a:t>unaware</a:t>
            </a:r>
            <a:r>
              <a:rPr lang="hr-HR" sz="2000" b="1" dirty="0"/>
              <a:t>	</a:t>
            </a:r>
            <a:r>
              <a:rPr lang="hr-HR" sz="2000" i="1" dirty="0"/>
              <a:t>	</a:t>
            </a:r>
            <a:r>
              <a:rPr lang="hr-HR" sz="2000" i="1" dirty="0">
                <a:solidFill>
                  <a:srgbClr val="0070C0"/>
                </a:solidFill>
              </a:rPr>
              <a:t>nije svjestan</a:t>
            </a:r>
          </a:p>
          <a:p>
            <a:pPr marL="0" indent="0">
              <a:buNone/>
            </a:pPr>
            <a:r>
              <a:rPr lang="hr-HR" sz="2000" b="1" dirty="0" err="1"/>
              <a:t>accessible</a:t>
            </a:r>
            <a:r>
              <a:rPr lang="hr-HR" sz="2000" i="1" dirty="0"/>
              <a:t>		</a:t>
            </a:r>
            <a:r>
              <a:rPr lang="hr-HR" sz="2000" i="1" dirty="0">
                <a:solidFill>
                  <a:srgbClr val="0070C0"/>
                </a:solidFill>
              </a:rPr>
              <a:t>dostupan</a:t>
            </a:r>
            <a:r>
              <a:rPr lang="hr-HR" sz="2000" i="1" dirty="0"/>
              <a:t>	</a:t>
            </a:r>
          </a:p>
          <a:p>
            <a:pPr marL="0" indent="0">
              <a:buNone/>
            </a:pPr>
            <a:r>
              <a:rPr lang="hr-HR" sz="2000" b="1" dirty="0" err="1"/>
              <a:t>commitment</a:t>
            </a:r>
            <a:r>
              <a:rPr lang="hr-HR" sz="2000" i="1" dirty="0"/>
              <a:t>		</a:t>
            </a:r>
            <a:r>
              <a:rPr lang="hr-HR" sz="2000" i="1" dirty="0">
                <a:solidFill>
                  <a:srgbClr val="0070C0"/>
                </a:solidFill>
              </a:rPr>
              <a:t>obveza</a:t>
            </a:r>
          </a:p>
          <a:p>
            <a:pPr marL="0" indent="0">
              <a:buNone/>
            </a:pPr>
            <a:r>
              <a:rPr lang="hr-HR" sz="2000" b="1" dirty="0" err="1"/>
              <a:t>ordinary</a:t>
            </a:r>
            <a:r>
              <a:rPr lang="hr-HR" sz="2000" b="1" dirty="0"/>
              <a:t>	</a:t>
            </a:r>
            <a:r>
              <a:rPr lang="hr-HR" sz="2000" i="1" dirty="0"/>
              <a:t>		</a:t>
            </a:r>
            <a:r>
              <a:rPr lang="hr-HR" sz="2000" i="1" dirty="0">
                <a:solidFill>
                  <a:srgbClr val="0070C0"/>
                </a:solidFill>
              </a:rPr>
              <a:t>jednostavan, običan</a:t>
            </a:r>
          </a:p>
          <a:p>
            <a:pPr marL="0" indent="0">
              <a:buNone/>
            </a:pPr>
            <a:r>
              <a:rPr lang="hr-HR" sz="2000" b="1" dirty="0" err="1"/>
              <a:t>responsibility</a:t>
            </a:r>
            <a:r>
              <a:rPr lang="hr-HR" sz="2000" i="1" dirty="0"/>
              <a:t>		</a:t>
            </a:r>
            <a:r>
              <a:rPr lang="hr-HR" sz="2000" i="1" dirty="0">
                <a:solidFill>
                  <a:srgbClr val="0070C0"/>
                </a:solidFill>
              </a:rPr>
              <a:t>dužnost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8F0B890C-6670-40D9-BC5A-12739E4FF4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719" y="1087379"/>
            <a:ext cx="8139548" cy="1082944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06068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2" y="15452"/>
            <a:ext cx="5108774" cy="6827095"/>
          </a:xfrm>
          <a:prstGeom prst="rect">
            <a:avLst/>
          </a:prstGeom>
        </p:spPr>
      </p:pic>
      <p:sp>
        <p:nvSpPr>
          <p:cNvPr id="15" name="Rezervirano mjesto sadržaja 2">
            <a:extLst>
              <a:ext uri="{FF2B5EF4-FFF2-40B4-BE49-F238E27FC236}">
                <a16:creationId xmlns:a16="http://schemas.microsoft.com/office/drawing/2014/main" id="{B6F6218F-B4B9-406F-B418-980485A9DCA8}"/>
              </a:ext>
            </a:extLst>
          </p:cNvPr>
          <p:cNvSpPr txBox="1">
            <a:spLocks/>
          </p:cNvSpPr>
          <p:nvPr/>
        </p:nvSpPr>
        <p:spPr>
          <a:xfrm>
            <a:off x="5120336" y="5102451"/>
            <a:ext cx="6965169" cy="20647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dirty="0"/>
              <a:t>Johann Sebastian Bach </a:t>
            </a:r>
            <a:r>
              <a:rPr lang="hr-HR" sz="2000" b="1" dirty="0" err="1"/>
              <a:t>was</a:t>
            </a:r>
            <a:r>
              <a:rPr lang="hr-HR" sz="2000" dirty="0"/>
              <a:t> a </a:t>
            </a:r>
            <a:r>
              <a:rPr lang="hr-HR" sz="2000" dirty="0" err="1"/>
              <a:t>composer</a:t>
            </a:r>
            <a:r>
              <a:rPr lang="hr-HR" sz="2000" dirty="0"/>
              <a:t>. He </a:t>
            </a:r>
            <a:r>
              <a:rPr lang="hr-HR" sz="2000" b="1" dirty="0" err="1"/>
              <a:t>lived</a:t>
            </a:r>
            <a:r>
              <a:rPr lang="hr-HR" sz="2000" b="1" dirty="0"/>
              <a:t> </a:t>
            </a:r>
            <a:r>
              <a:rPr lang="hr-HR" sz="2000" dirty="0" err="1"/>
              <a:t>in</a:t>
            </a:r>
            <a:r>
              <a:rPr lang="hr-HR" sz="2000" dirty="0"/>
              <a:t> </a:t>
            </a:r>
            <a:r>
              <a:rPr lang="hr-HR" sz="2000" dirty="0" err="1"/>
              <a:t>the</a:t>
            </a:r>
            <a:r>
              <a:rPr lang="hr-HR" sz="2000" dirty="0"/>
              <a:t> 17th </a:t>
            </a:r>
            <a:r>
              <a:rPr lang="hr-HR" sz="2000" dirty="0" err="1"/>
              <a:t>and</a:t>
            </a:r>
            <a:r>
              <a:rPr lang="hr-HR" sz="2000" dirty="0"/>
              <a:t> 18th </a:t>
            </a:r>
            <a:r>
              <a:rPr lang="hr-HR" sz="2000" dirty="0" err="1"/>
              <a:t>century</a:t>
            </a:r>
            <a:r>
              <a:rPr lang="hr-HR" sz="2000" dirty="0"/>
              <a:t>...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8F0B890C-6670-40D9-BC5A-12739E4FF4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697" y="1300314"/>
            <a:ext cx="10722080" cy="3469988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36318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B6BFB55-AB3A-4C18-8FAE-E3664C90E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5982" y="677539"/>
            <a:ext cx="6341125" cy="3987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000" dirty="0" err="1"/>
              <a:t>Workbook</a:t>
            </a:r>
            <a:r>
              <a:rPr lang="hr-HR" sz="2000" dirty="0"/>
              <a:t>, p 32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6EA4478F-12CA-4225-8F02-AFD946883A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78" y="0"/>
            <a:ext cx="5124965" cy="6858000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D255B4FC-89B0-4357-9C41-9F0792D7E4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417" y="2104927"/>
            <a:ext cx="7913977" cy="3429696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8" name="Rezervirano mjesto sadržaja 2">
            <a:extLst>
              <a:ext uri="{FF2B5EF4-FFF2-40B4-BE49-F238E27FC236}">
                <a16:creationId xmlns:a16="http://schemas.microsoft.com/office/drawing/2014/main" id="{34A0AB61-D9FD-4045-BF7C-428C51964632}"/>
              </a:ext>
            </a:extLst>
          </p:cNvPr>
          <p:cNvSpPr txBox="1">
            <a:spLocks/>
          </p:cNvSpPr>
          <p:nvPr/>
        </p:nvSpPr>
        <p:spPr>
          <a:xfrm>
            <a:off x="5838941" y="2481678"/>
            <a:ext cx="6015208" cy="36987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r-HR" sz="2350" i="1" dirty="0">
                <a:solidFill>
                  <a:srgbClr val="FF0000"/>
                </a:solidFill>
              </a:rPr>
              <a:t>                 </a:t>
            </a:r>
            <a:r>
              <a:rPr lang="en-US" sz="2350" i="1" dirty="0">
                <a:solidFill>
                  <a:srgbClr val="FF0000"/>
                </a:solidFill>
              </a:rPr>
              <a:t>doing bonsai trees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r-HR" sz="2350" i="1" dirty="0">
                <a:solidFill>
                  <a:srgbClr val="FF0000"/>
                </a:solidFill>
              </a:rPr>
              <a:t>                                                   </a:t>
            </a:r>
            <a:r>
              <a:rPr lang="en-US" sz="2350" i="1" dirty="0">
                <a:solidFill>
                  <a:srgbClr val="FF0000"/>
                </a:solidFill>
              </a:rPr>
              <a:t>keeping a diary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350" i="1" dirty="0">
                <a:solidFill>
                  <a:srgbClr val="FF0000"/>
                </a:solidFill>
              </a:rPr>
              <a:t>astronomy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r-HR" sz="2350" i="1" dirty="0">
                <a:solidFill>
                  <a:srgbClr val="FF0000"/>
                </a:solidFill>
              </a:rPr>
              <a:t>                </a:t>
            </a:r>
            <a:r>
              <a:rPr lang="en-US" sz="2350" i="1" dirty="0">
                <a:solidFill>
                  <a:srgbClr val="FF0000"/>
                </a:solidFill>
              </a:rPr>
              <a:t>calligraphy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r-HR" sz="2350" i="1" dirty="0">
                <a:solidFill>
                  <a:srgbClr val="FF0000"/>
                </a:solidFill>
              </a:rPr>
              <a:t>                       </a:t>
            </a:r>
            <a:r>
              <a:rPr lang="en-US" sz="2350" i="1" dirty="0">
                <a:solidFill>
                  <a:srgbClr val="FF0000"/>
                </a:solidFill>
              </a:rPr>
              <a:t>collecting coins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r-HR" sz="2350" i="1" dirty="0">
                <a:solidFill>
                  <a:srgbClr val="FF0000"/>
                </a:solidFill>
              </a:rPr>
              <a:t>                 </a:t>
            </a:r>
            <a:r>
              <a:rPr lang="en-US" sz="2350" i="1" dirty="0">
                <a:solidFill>
                  <a:srgbClr val="FF0000"/>
                </a:solidFill>
              </a:rPr>
              <a:t>origami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r-HR" sz="2350" i="1" dirty="0">
                <a:solidFill>
                  <a:srgbClr val="FF0000"/>
                </a:solidFill>
              </a:rPr>
              <a:t>                </a:t>
            </a:r>
            <a:r>
              <a:rPr lang="en-US" sz="2350" i="1" dirty="0">
                <a:solidFill>
                  <a:srgbClr val="FF0000"/>
                </a:solidFill>
              </a:rPr>
              <a:t>pottery</a:t>
            </a:r>
            <a:endParaRPr lang="hr-HR" sz="235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701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6EA4478F-12CA-4225-8F02-AFD946883A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55"/>
            <a:ext cx="5116703" cy="6846945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D255B4FC-89B0-4357-9C41-9F0792D7E4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650" y="1222872"/>
            <a:ext cx="9563254" cy="5454976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Rezervirano mjesto sadržaja 2">
            <a:extLst>
              <a:ext uri="{FF2B5EF4-FFF2-40B4-BE49-F238E27FC236}">
                <a16:creationId xmlns:a16="http://schemas.microsoft.com/office/drawing/2014/main" id="{22B71E86-001E-4A8B-B2C8-33B4A8218C37}"/>
              </a:ext>
            </a:extLst>
          </p:cNvPr>
          <p:cNvSpPr txBox="1">
            <a:spLocks/>
          </p:cNvSpPr>
          <p:nvPr/>
        </p:nvSpPr>
        <p:spPr>
          <a:xfrm>
            <a:off x="2458684" y="3681823"/>
            <a:ext cx="9563253" cy="29960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550" i="1" dirty="0">
                <a:solidFill>
                  <a:srgbClr val="FF0000"/>
                </a:solidFill>
              </a:rPr>
              <a:t>Benjamin is very </a:t>
            </a:r>
            <a:r>
              <a:rPr lang="hr-HR" sz="2550" b="1" i="1" dirty="0" err="1">
                <a:solidFill>
                  <a:srgbClr val="FF0000"/>
                </a:solidFill>
              </a:rPr>
              <a:t>passionate</a:t>
            </a:r>
            <a:r>
              <a:rPr lang="en-US" sz="2550" i="1" dirty="0">
                <a:solidFill>
                  <a:srgbClr val="FF0000"/>
                </a:solidFill>
              </a:rPr>
              <a:t> about his new hobby. </a:t>
            </a:r>
            <a:endParaRPr lang="hr-HR" sz="2550" i="1" dirty="0">
              <a:solidFill>
                <a:srgbClr val="FF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550" i="1" dirty="0">
                <a:solidFill>
                  <a:srgbClr val="FF0000"/>
                </a:solidFill>
              </a:rPr>
              <a:t>He </a:t>
            </a:r>
            <a:r>
              <a:rPr lang="hr-HR" sz="2550" b="1" i="1" dirty="0" err="1">
                <a:solidFill>
                  <a:srgbClr val="FF0000"/>
                </a:solidFill>
              </a:rPr>
              <a:t>purchases</a:t>
            </a:r>
            <a:r>
              <a:rPr lang="en-US" sz="2550" i="1" dirty="0">
                <a:solidFill>
                  <a:srgbClr val="FF0000"/>
                </a:solidFill>
              </a:rPr>
              <a:t> old </a:t>
            </a:r>
            <a:r>
              <a:rPr lang="en-US" sz="2550" i="1" dirty="0" err="1">
                <a:solidFill>
                  <a:srgbClr val="FF0000"/>
                </a:solidFill>
              </a:rPr>
              <a:t>tyres</a:t>
            </a:r>
            <a:r>
              <a:rPr lang="en-US" sz="2550" i="1" dirty="0">
                <a:solidFill>
                  <a:srgbClr val="FF0000"/>
                </a:solidFill>
              </a:rPr>
              <a:t> and makes different </a:t>
            </a:r>
            <a:r>
              <a:rPr lang="hr-HR" sz="2550" b="1" i="1" dirty="0" err="1">
                <a:solidFill>
                  <a:srgbClr val="FF0000"/>
                </a:solidFill>
              </a:rPr>
              <a:t>unique</a:t>
            </a:r>
            <a:r>
              <a:rPr lang="en-US" sz="2550" i="1" dirty="0">
                <a:solidFill>
                  <a:srgbClr val="FF0000"/>
                </a:solidFill>
              </a:rPr>
              <a:t> objects out of them.</a:t>
            </a:r>
            <a:endParaRPr lang="hr-HR" sz="2550" i="1" dirty="0">
              <a:solidFill>
                <a:srgbClr val="FF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550" i="1" dirty="0">
                <a:solidFill>
                  <a:srgbClr val="FF0000"/>
                </a:solidFill>
              </a:rPr>
              <a:t>Yesterday, he made an armchair. He painted it in </a:t>
            </a:r>
            <a:r>
              <a:rPr lang="hr-HR" sz="2550" b="1" i="1" dirty="0" err="1">
                <a:solidFill>
                  <a:srgbClr val="FF0000"/>
                </a:solidFill>
              </a:rPr>
              <a:t>exotic</a:t>
            </a:r>
            <a:r>
              <a:rPr lang="hr-HR" sz="2550" i="1" dirty="0">
                <a:solidFill>
                  <a:srgbClr val="FF0000"/>
                </a:solidFill>
              </a:rPr>
              <a:t> </a:t>
            </a:r>
            <a:r>
              <a:rPr lang="en-US" sz="2550" i="1" dirty="0" err="1">
                <a:solidFill>
                  <a:srgbClr val="FF0000"/>
                </a:solidFill>
              </a:rPr>
              <a:t>colours</a:t>
            </a:r>
            <a:r>
              <a:rPr lang="en-US" sz="2550" i="1" dirty="0">
                <a:solidFill>
                  <a:srgbClr val="FF0000"/>
                </a:solidFill>
              </a:rPr>
              <a:t>. </a:t>
            </a:r>
            <a:endParaRPr lang="hr-HR" sz="2550" i="1" dirty="0">
              <a:solidFill>
                <a:srgbClr val="FF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550" i="1" dirty="0">
                <a:solidFill>
                  <a:srgbClr val="FF0000"/>
                </a:solidFill>
              </a:rPr>
              <a:t>It looks very </a:t>
            </a:r>
            <a:r>
              <a:rPr lang="hr-HR" sz="2550" b="1" i="1" dirty="0" err="1">
                <a:solidFill>
                  <a:srgbClr val="FF0000"/>
                </a:solidFill>
              </a:rPr>
              <a:t>artistic</a:t>
            </a:r>
            <a:r>
              <a:rPr lang="en-US" sz="2550" i="1" dirty="0">
                <a:solidFill>
                  <a:srgbClr val="FF0000"/>
                </a:solidFill>
              </a:rPr>
              <a:t>. </a:t>
            </a:r>
            <a:endParaRPr lang="hr-HR" sz="2550" i="1" dirty="0">
              <a:solidFill>
                <a:srgbClr val="FF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550" i="1" dirty="0">
                <a:solidFill>
                  <a:srgbClr val="FF0000"/>
                </a:solidFill>
              </a:rPr>
              <a:t>Benjamin is very </a:t>
            </a:r>
            <a:r>
              <a:rPr lang="hr-HR" sz="2550" b="1" i="1" dirty="0" err="1">
                <a:solidFill>
                  <a:srgbClr val="FF0000"/>
                </a:solidFill>
              </a:rPr>
              <a:t>humorous</a:t>
            </a:r>
            <a:r>
              <a:rPr lang="en-US" sz="2550" i="1" dirty="0">
                <a:solidFill>
                  <a:srgbClr val="FF0000"/>
                </a:solidFill>
              </a:rPr>
              <a:t>. </a:t>
            </a:r>
            <a:br>
              <a:rPr lang="hr-HR" sz="2550" i="1" dirty="0">
                <a:solidFill>
                  <a:srgbClr val="FF0000"/>
                </a:solidFill>
              </a:rPr>
            </a:br>
            <a:r>
              <a:rPr lang="en-US" sz="2550" i="1" dirty="0">
                <a:solidFill>
                  <a:srgbClr val="FF0000"/>
                </a:solidFill>
              </a:rPr>
              <a:t>He says that he buys old things to make new things that no one needs.</a:t>
            </a:r>
            <a:endParaRPr lang="hr-HR" sz="2550" i="1" dirty="0">
              <a:solidFill>
                <a:srgbClr val="FF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550" i="1" dirty="0">
                <a:solidFill>
                  <a:srgbClr val="FF0000"/>
                </a:solidFill>
              </a:rPr>
              <a:t>But I think his work is </a:t>
            </a:r>
            <a:r>
              <a:rPr lang="hr-HR" sz="2550" b="1" i="1" dirty="0" err="1">
                <a:solidFill>
                  <a:srgbClr val="FF0000"/>
                </a:solidFill>
              </a:rPr>
              <a:t>awesome</a:t>
            </a:r>
            <a:r>
              <a:rPr lang="en-US" sz="2550" i="1" dirty="0">
                <a:solidFill>
                  <a:srgbClr val="FF0000"/>
                </a:solidFill>
              </a:rPr>
              <a:t>.</a:t>
            </a:r>
            <a:endParaRPr lang="hr-HR" sz="255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932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6EA4478F-12CA-4225-8F02-AFD946883A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055"/>
            <a:ext cx="5116703" cy="6846945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D255B4FC-89B0-4357-9C41-9F0792D7E4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322" y="2102650"/>
            <a:ext cx="10535209" cy="3110486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Rezervirano mjesto sadržaja 2">
            <a:extLst>
              <a:ext uri="{FF2B5EF4-FFF2-40B4-BE49-F238E27FC236}">
                <a16:creationId xmlns:a16="http://schemas.microsoft.com/office/drawing/2014/main" id="{22B71E86-001E-4A8B-B2C8-33B4A8218C37}"/>
              </a:ext>
            </a:extLst>
          </p:cNvPr>
          <p:cNvSpPr txBox="1">
            <a:spLocks/>
          </p:cNvSpPr>
          <p:nvPr/>
        </p:nvSpPr>
        <p:spPr>
          <a:xfrm>
            <a:off x="4925336" y="2769801"/>
            <a:ext cx="1888059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ogs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8" name="Rezervirano mjesto sadržaja 2">
            <a:extLst>
              <a:ext uri="{FF2B5EF4-FFF2-40B4-BE49-F238E27FC236}">
                <a16:creationId xmlns:a16="http://schemas.microsoft.com/office/drawing/2014/main" id="{FCA767AB-0EB5-42F6-8BA5-3F3603FEA79A}"/>
              </a:ext>
            </a:extLst>
          </p:cNvPr>
          <p:cNvSpPr txBox="1">
            <a:spLocks/>
          </p:cNvSpPr>
          <p:nvPr/>
        </p:nvSpPr>
        <p:spPr>
          <a:xfrm>
            <a:off x="9370957" y="2758649"/>
            <a:ext cx="1888059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eresting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9" name="Rezervirano mjesto sadržaja 2">
            <a:extLst>
              <a:ext uri="{FF2B5EF4-FFF2-40B4-BE49-F238E27FC236}">
                <a16:creationId xmlns:a16="http://schemas.microsoft.com/office/drawing/2014/main" id="{884B322D-9F9F-468D-B79F-56F6F8B4003D}"/>
              </a:ext>
            </a:extLst>
          </p:cNvPr>
          <p:cNvSpPr txBox="1">
            <a:spLocks/>
          </p:cNvSpPr>
          <p:nvPr/>
        </p:nvSpPr>
        <p:spPr>
          <a:xfrm>
            <a:off x="6791093" y="3091575"/>
            <a:ext cx="1888059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inary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10" name="Rezervirano mjesto sadržaja 2">
            <a:extLst>
              <a:ext uri="{FF2B5EF4-FFF2-40B4-BE49-F238E27FC236}">
                <a16:creationId xmlns:a16="http://schemas.microsoft.com/office/drawing/2014/main" id="{155240E3-621E-4238-98F2-B3986B0B402C}"/>
              </a:ext>
            </a:extLst>
          </p:cNvPr>
          <p:cNvSpPr txBox="1">
            <a:spLocks/>
          </p:cNvSpPr>
          <p:nvPr/>
        </p:nvSpPr>
        <p:spPr>
          <a:xfrm>
            <a:off x="1877336" y="3429000"/>
            <a:ext cx="1888059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scribe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11" name="Rezervirano mjesto sadržaja 2">
            <a:extLst>
              <a:ext uri="{FF2B5EF4-FFF2-40B4-BE49-F238E27FC236}">
                <a16:creationId xmlns:a16="http://schemas.microsoft.com/office/drawing/2014/main" id="{F1BB0E87-D426-42F9-8AE1-56BC35995F83}"/>
              </a:ext>
            </a:extLst>
          </p:cNvPr>
          <p:cNvSpPr txBox="1">
            <a:spLocks/>
          </p:cNvSpPr>
          <p:nvPr/>
        </p:nvSpPr>
        <p:spPr>
          <a:xfrm>
            <a:off x="4559931" y="3435212"/>
            <a:ext cx="1888059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annel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12" name="Rezervirano mjesto sadržaja 2">
            <a:extLst>
              <a:ext uri="{FF2B5EF4-FFF2-40B4-BE49-F238E27FC236}">
                <a16:creationId xmlns:a16="http://schemas.microsoft.com/office/drawing/2014/main" id="{9AE85C1E-7A37-4200-83AB-E673804B44E9}"/>
              </a:ext>
            </a:extLst>
          </p:cNvPr>
          <p:cNvSpPr txBox="1">
            <a:spLocks/>
          </p:cNvSpPr>
          <p:nvPr/>
        </p:nvSpPr>
        <p:spPr>
          <a:xfrm>
            <a:off x="1759351" y="3767636"/>
            <a:ext cx="1888059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ge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13" name="Rezervirano mjesto sadržaja 2">
            <a:extLst>
              <a:ext uri="{FF2B5EF4-FFF2-40B4-BE49-F238E27FC236}">
                <a16:creationId xmlns:a16="http://schemas.microsoft.com/office/drawing/2014/main" id="{E24B1A15-0FD9-4684-A402-2C39D8B228C0}"/>
              </a:ext>
            </a:extLst>
          </p:cNvPr>
          <p:cNvSpPr txBox="1">
            <a:spLocks/>
          </p:cNvSpPr>
          <p:nvPr/>
        </p:nvSpPr>
        <p:spPr>
          <a:xfrm>
            <a:off x="4655614" y="3767401"/>
            <a:ext cx="1888059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bby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14" name="Rezervirano mjesto sadržaja 2">
            <a:extLst>
              <a:ext uri="{FF2B5EF4-FFF2-40B4-BE49-F238E27FC236}">
                <a16:creationId xmlns:a16="http://schemas.microsoft.com/office/drawing/2014/main" id="{8BF49017-3818-4099-BCA1-1FF3A6583102}"/>
              </a:ext>
            </a:extLst>
          </p:cNvPr>
          <p:cNvSpPr txBox="1">
            <a:spLocks/>
          </p:cNvSpPr>
          <p:nvPr/>
        </p:nvSpPr>
        <p:spPr>
          <a:xfrm>
            <a:off x="9196435" y="3762462"/>
            <a:ext cx="1888059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>
                <a:solidFill>
                  <a:srgbClr val="FF0000"/>
                </a:solidFill>
              </a:rPr>
              <a:t>are</a:t>
            </a:r>
          </a:p>
        </p:txBody>
      </p:sp>
      <p:sp>
        <p:nvSpPr>
          <p:cNvPr id="15" name="Rezervirano mjesto sadržaja 2">
            <a:extLst>
              <a:ext uri="{FF2B5EF4-FFF2-40B4-BE49-F238E27FC236}">
                <a16:creationId xmlns:a16="http://schemas.microsoft.com/office/drawing/2014/main" id="{44793C54-A9D6-40A8-A31C-A411B9328883}"/>
              </a:ext>
            </a:extLst>
          </p:cNvPr>
          <p:cNvSpPr txBox="1">
            <a:spLocks/>
          </p:cNvSpPr>
          <p:nvPr/>
        </p:nvSpPr>
        <p:spPr>
          <a:xfrm>
            <a:off x="6557761" y="4125104"/>
            <a:ext cx="1888059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000" i="1" dirty="0" err="1">
                <a:solidFill>
                  <a:srgbClr val="FF0000"/>
                </a:solidFill>
              </a:rPr>
              <a:t>ponsibility</a:t>
            </a:r>
            <a:endParaRPr lang="hr-HR" sz="2000" i="1" dirty="0">
              <a:solidFill>
                <a:srgbClr val="FF0000"/>
              </a:solidFill>
            </a:endParaRPr>
          </a:p>
        </p:txBody>
      </p:sp>
      <p:sp>
        <p:nvSpPr>
          <p:cNvPr id="16" name="Rezervirano mjesto sadržaja 2">
            <a:extLst>
              <a:ext uri="{FF2B5EF4-FFF2-40B4-BE49-F238E27FC236}">
                <a16:creationId xmlns:a16="http://schemas.microsoft.com/office/drawing/2014/main" id="{992F7E87-F1C0-4B5A-8551-CFC085EED21E}"/>
              </a:ext>
            </a:extLst>
          </p:cNvPr>
          <p:cNvSpPr txBox="1">
            <a:spLocks/>
          </p:cNvSpPr>
          <p:nvPr/>
        </p:nvSpPr>
        <p:spPr>
          <a:xfrm>
            <a:off x="8690303" y="4097862"/>
            <a:ext cx="1888059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ntent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17" name="Rezervirano mjesto sadržaja 2">
            <a:extLst>
              <a:ext uri="{FF2B5EF4-FFF2-40B4-BE49-F238E27FC236}">
                <a16:creationId xmlns:a16="http://schemas.microsoft.com/office/drawing/2014/main" id="{997B895D-28E1-4F82-9B20-65B92AFD1172}"/>
              </a:ext>
            </a:extLst>
          </p:cNvPr>
          <p:cNvSpPr txBox="1">
            <a:spLocks/>
          </p:cNvSpPr>
          <p:nvPr/>
        </p:nvSpPr>
        <p:spPr>
          <a:xfrm>
            <a:off x="3217492" y="4761561"/>
            <a:ext cx="1888059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nt</a:t>
            </a:r>
            <a:endParaRPr lang="hr-HR" sz="22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281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  <p:bldP spid="9" grpId="0" build="p"/>
      <p:bldP spid="10" grpId="0" build="p"/>
      <p:bldP spid="11" grpId="0" build="p"/>
      <p:bldP spid="12" grpId="0" build="p"/>
      <p:bldP spid="13" grpId="0" build="p"/>
      <p:bldP spid="14" grpId="0" build="p"/>
      <p:bldP spid="15" grpId="0" build="p"/>
      <p:bldP spid="16" grpId="0" build="p"/>
      <p:bldP spid="1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6EA4478F-12CA-4225-8F02-AFD946883A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122619" cy="6858000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D255B4FC-89B0-4357-9C41-9F0792D7E4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918" y="1369815"/>
            <a:ext cx="9325290" cy="4186692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Rezervirano mjesto sadržaja 2">
            <a:extLst>
              <a:ext uri="{FF2B5EF4-FFF2-40B4-BE49-F238E27FC236}">
                <a16:creationId xmlns:a16="http://schemas.microsoft.com/office/drawing/2014/main" id="{22B71E86-001E-4A8B-B2C8-33B4A8218C37}"/>
              </a:ext>
            </a:extLst>
          </p:cNvPr>
          <p:cNvSpPr txBox="1">
            <a:spLocks/>
          </p:cNvSpPr>
          <p:nvPr/>
        </p:nvSpPr>
        <p:spPr>
          <a:xfrm>
            <a:off x="4751192" y="2419811"/>
            <a:ext cx="728290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tell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8" name="Rezervirano mjesto sadržaja 2">
            <a:extLst>
              <a:ext uri="{FF2B5EF4-FFF2-40B4-BE49-F238E27FC236}">
                <a16:creationId xmlns:a16="http://schemas.microsoft.com/office/drawing/2014/main" id="{5457CEF9-8878-439F-99C9-9A5C7A886E19}"/>
              </a:ext>
            </a:extLst>
          </p:cNvPr>
          <p:cNvSpPr txBox="1">
            <a:spLocks/>
          </p:cNvSpPr>
          <p:nvPr/>
        </p:nvSpPr>
        <p:spPr>
          <a:xfrm>
            <a:off x="8923969" y="2419810"/>
            <a:ext cx="1444517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don’t</a:t>
            </a:r>
            <a:r>
              <a:rPr lang="hr-HR" sz="2200" i="1" dirty="0">
                <a:solidFill>
                  <a:srgbClr val="FF0000"/>
                </a:solidFill>
              </a:rPr>
              <a:t> </a:t>
            </a:r>
            <a:r>
              <a:rPr lang="hr-HR" sz="2200" i="1" dirty="0" err="1">
                <a:solidFill>
                  <a:srgbClr val="FF0000"/>
                </a:solidFill>
              </a:rPr>
              <a:t>like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9" name="Rezervirano mjesto sadržaja 2">
            <a:extLst>
              <a:ext uri="{FF2B5EF4-FFF2-40B4-BE49-F238E27FC236}">
                <a16:creationId xmlns:a16="http://schemas.microsoft.com/office/drawing/2014/main" id="{86778BFE-A304-47EF-AC2E-4EDB7550DD18}"/>
              </a:ext>
            </a:extLst>
          </p:cNvPr>
          <p:cNvSpPr txBox="1">
            <a:spLocks/>
          </p:cNvSpPr>
          <p:nvPr/>
        </p:nvSpPr>
        <p:spPr>
          <a:xfrm>
            <a:off x="3856533" y="2758473"/>
            <a:ext cx="1444517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>
                <a:solidFill>
                  <a:srgbClr val="FF0000"/>
                </a:solidFill>
              </a:rPr>
              <a:t>   </a:t>
            </a:r>
            <a:r>
              <a:rPr lang="hr-HR" sz="2200" i="1" dirty="0" err="1">
                <a:solidFill>
                  <a:srgbClr val="FF0000"/>
                </a:solidFill>
              </a:rPr>
              <a:t>makes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10" name="Rezervirano mjesto sadržaja 2">
            <a:extLst>
              <a:ext uri="{FF2B5EF4-FFF2-40B4-BE49-F238E27FC236}">
                <a16:creationId xmlns:a16="http://schemas.microsoft.com/office/drawing/2014/main" id="{1C65448F-32D4-4F50-81C6-50F0F5F6709C}"/>
              </a:ext>
            </a:extLst>
          </p:cNvPr>
          <p:cNvSpPr txBox="1">
            <a:spLocks/>
          </p:cNvSpPr>
          <p:nvPr/>
        </p:nvSpPr>
        <p:spPr>
          <a:xfrm>
            <a:off x="4061598" y="3112066"/>
            <a:ext cx="1444517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>
                <a:solidFill>
                  <a:srgbClr val="FF0000"/>
                </a:solidFill>
              </a:rPr>
              <a:t>   </a:t>
            </a:r>
            <a:r>
              <a:rPr lang="hr-HR" sz="2200" i="1" dirty="0" err="1">
                <a:solidFill>
                  <a:srgbClr val="FF0000"/>
                </a:solidFill>
              </a:rPr>
              <a:t>watch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11" name="Rezervirano mjesto sadržaja 2">
            <a:extLst>
              <a:ext uri="{FF2B5EF4-FFF2-40B4-BE49-F238E27FC236}">
                <a16:creationId xmlns:a16="http://schemas.microsoft.com/office/drawing/2014/main" id="{16CC1BCE-8301-4577-AC9D-B7F3D01CA385}"/>
              </a:ext>
            </a:extLst>
          </p:cNvPr>
          <p:cNvSpPr txBox="1">
            <a:spLocks/>
          </p:cNvSpPr>
          <p:nvPr/>
        </p:nvSpPr>
        <p:spPr>
          <a:xfrm>
            <a:off x="3179480" y="3419392"/>
            <a:ext cx="1444517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>
                <a:solidFill>
                  <a:srgbClr val="FF0000"/>
                </a:solidFill>
              </a:rPr>
              <a:t>    </a:t>
            </a:r>
            <a:r>
              <a:rPr lang="hr-HR" sz="2200" i="1" dirty="0" err="1">
                <a:solidFill>
                  <a:srgbClr val="FF0000"/>
                </a:solidFill>
              </a:rPr>
              <a:t>think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12" name="Rezervirano mjesto sadržaja 2">
            <a:extLst>
              <a:ext uri="{FF2B5EF4-FFF2-40B4-BE49-F238E27FC236}">
                <a16:creationId xmlns:a16="http://schemas.microsoft.com/office/drawing/2014/main" id="{4BF51F9E-F6FB-4A00-9C9A-D44C6A6F42F7}"/>
              </a:ext>
            </a:extLst>
          </p:cNvPr>
          <p:cNvSpPr txBox="1">
            <a:spLocks/>
          </p:cNvSpPr>
          <p:nvPr/>
        </p:nvSpPr>
        <p:spPr>
          <a:xfrm>
            <a:off x="4151049" y="3733085"/>
            <a:ext cx="1444517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>
                <a:solidFill>
                  <a:srgbClr val="FF0000"/>
                </a:solidFill>
              </a:rPr>
              <a:t>     </a:t>
            </a:r>
            <a:r>
              <a:rPr lang="hr-HR" sz="2200" i="1" dirty="0" err="1">
                <a:solidFill>
                  <a:srgbClr val="FF0000"/>
                </a:solidFill>
              </a:rPr>
              <a:t>pays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13" name="Rezervirano mjesto sadržaja 2">
            <a:extLst>
              <a:ext uri="{FF2B5EF4-FFF2-40B4-BE49-F238E27FC236}">
                <a16:creationId xmlns:a16="http://schemas.microsoft.com/office/drawing/2014/main" id="{DB19F3E7-C480-47BA-8D45-D1768C25CE60}"/>
              </a:ext>
            </a:extLst>
          </p:cNvPr>
          <p:cNvSpPr txBox="1">
            <a:spLocks/>
          </p:cNvSpPr>
          <p:nvPr/>
        </p:nvSpPr>
        <p:spPr>
          <a:xfrm>
            <a:off x="7267070" y="3733084"/>
            <a:ext cx="1444517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>
                <a:solidFill>
                  <a:srgbClr val="FF0000"/>
                </a:solidFill>
              </a:rPr>
              <a:t>   </a:t>
            </a:r>
            <a:r>
              <a:rPr lang="hr-HR" sz="2200" i="1" dirty="0" err="1">
                <a:solidFill>
                  <a:srgbClr val="FF0000"/>
                </a:solidFill>
              </a:rPr>
              <a:t>go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14" name="Rezervirano mjesto sadržaja 2">
            <a:extLst>
              <a:ext uri="{FF2B5EF4-FFF2-40B4-BE49-F238E27FC236}">
                <a16:creationId xmlns:a16="http://schemas.microsoft.com/office/drawing/2014/main" id="{A7AC4270-E51A-4252-9ECF-974AE3152782}"/>
              </a:ext>
            </a:extLst>
          </p:cNvPr>
          <p:cNvSpPr txBox="1">
            <a:spLocks/>
          </p:cNvSpPr>
          <p:nvPr/>
        </p:nvSpPr>
        <p:spPr>
          <a:xfrm>
            <a:off x="3481313" y="4060314"/>
            <a:ext cx="1444517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>
                <a:solidFill>
                  <a:srgbClr val="FF0000"/>
                </a:solidFill>
              </a:rPr>
              <a:t>  </a:t>
            </a:r>
            <a:r>
              <a:rPr lang="hr-HR" sz="2200" i="1" dirty="0" err="1">
                <a:solidFill>
                  <a:srgbClr val="FF0000"/>
                </a:solidFill>
              </a:rPr>
              <a:t>speaks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15" name="Rezervirano mjesto sadržaja 2">
            <a:extLst>
              <a:ext uri="{FF2B5EF4-FFF2-40B4-BE49-F238E27FC236}">
                <a16:creationId xmlns:a16="http://schemas.microsoft.com/office/drawing/2014/main" id="{63306C58-4563-4443-A898-D5E13F9D7B83}"/>
              </a:ext>
            </a:extLst>
          </p:cNvPr>
          <p:cNvSpPr txBox="1">
            <a:spLocks/>
          </p:cNvSpPr>
          <p:nvPr/>
        </p:nvSpPr>
        <p:spPr>
          <a:xfrm>
            <a:off x="3579707" y="4464086"/>
            <a:ext cx="1444517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>
                <a:solidFill>
                  <a:srgbClr val="FF0000"/>
                </a:solidFill>
              </a:rPr>
              <a:t>  </a:t>
            </a:r>
            <a:r>
              <a:rPr lang="hr-HR" sz="2200" i="1" dirty="0" err="1">
                <a:solidFill>
                  <a:srgbClr val="FF0000"/>
                </a:solidFill>
              </a:rPr>
              <a:t>lights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16" name="Rezervirano mjesto sadržaja 2">
            <a:extLst>
              <a:ext uri="{FF2B5EF4-FFF2-40B4-BE49-F238E27FC236}">
                <a16:creationId xmlns:a16="http://schemas.microsoft.com/office/drawing/2014/main" id="{52A82013-B5C7-4F0C-A52E-3CC69C8931A7}"/>
              </a:ext>
            </a:extLst>
          </p:cNvPr>
          <p:cNvSpPr txBox="1">
            <a:spLocks/>
          </p:cNvSpPr>
          <p:nvPr/>
        </p:nvSpPr>
        <p:spPr>
          <a:xfrm>
            <a:off x="3222843" y="4784459"/>
            <a:ext cx="1444517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don’t</a:t>
            </a:r>
            <a:r>
              <a:rPr lang="hr-HR" sz="2200" i="1" dirty="0">
                <a:solidFill>
                  <a:srgbClr val="FF0000"/>
                </a:solidFill>
              </a:rPr>
              <a:t> </a:t>
            </a:r>
            <a:r>
              <a:rPr lang="hr-HR" sz="2200" i="1" dirty="0" err="1">
                <a:solidFill>
                  <a:srgbClr val="FF0000"/>
                </a:solidFill>
              </a:rPr>
              <a:t>give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17" name="Rezervirano mjesto sadržaja 2">
            <a:extLst>
              <a:ext uri="{FF2B5EF4-FFF2-40B4-BE49-F238E27FC236}">
                <a16:creationId xmlns:a16="http://schemas.microsoft.com/office/drawing/2014/main" id="{5C8DB890-CB80-439A-B309-13C58AC6BCB3}"/>
              </a:ext>
            </a:extLst>
          </p:cNvPr>
          <p:cNvSpPr txBox="1">
            <a:spLocks/>
          </p:cNvSpPr>
          <p:nvPr/>
        </p:nvSpPr>
        <p:spPr>
          <a:xfrm>
            <a:off x="3207775" y="5111836"/>
            <a:ext cx="3152162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>
                <a:solidFill>
                  <a:srgbClr val="FF0000"/>
                </a:solidFill>
              </a:rPr>
              <a:t>    Do                  </a:t>
            </a:r>
            <a:r>
              <a:rPr lang="hr-HR" sz="2200" i="1" dirty="0" err="1">
                <a:solidFill>
                  <a:srgbClr val="FF0000"/>
                </a:solidFill>
              </a:rPr>
              <a:t>know</a:t>
            </a:r>
            <a:endParaRPr lang="hr-HR" sz="22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4228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  <p:bldP spid="9" grpId="0" build="p"/>
      <p:bldP spid="10" grpId="0" build="p"/>
      <p:bldP spid="11" grpId="0" build="p"/>
      <p:bldP spid="12" grpId="0" build="p"/>
      <p:bldP spid="13" grpId="0" build="p"/>
      <p:bldP spid="14" grpId="0" build="p"/>
      <p:bldP spid="15" grpId="0" build="p"/>
      <p:bldP spid="16" grpId="0" build="p"/>
      <p:bldP spid="1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6EA4478F-12CA-4225-8F02-AFD946883A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122619" cy="6858000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D255B4FC-89B0-4357-9C41-9F0792D7E4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166" y="2381220"/>
            <a:ext cx="9336917" cy="4345843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Rezervirano mjesto sadržaja 2">
            <a:extLst>
              <a:ext uri="{FF2B5EF4-FFF2-40B4-BE49-F238E27FC236}">
                <a16:creationId xmlns:a16="http://schemas.microsoft.com/office/drawing/2014/main" id="{22B71E86-001E-4A8B-B2C8-33B4A8218C37}"/>
              </a:ext>
            </a:extLst>
          </p:cNvPr>
          <p:cNvSpPr txBox="1">
            <a:spLocks/>
          </p:cNvSpPr>
          <p:nvPr/>
        </p:nvSpPr>
        <p:spPr>
          <a:xfrm>
            <a:off x="2941504" y="3138429"/>
            <a:ext cx="9250496" cy="36975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550" i="1" dirty="0">
                <a:solidFill>
                  <a:srgbClr val="FF0000"/>
                </a:solidFill>
              </a:rPr>
              <a:t>Many parents </a:t>
            </a:r>
            <a:r>
              <a:rPr lang="en-US" sz="2550" b="1" i="1" dirty="0">
                <a:solidFill>
                  <a:srgbClr val="FF0000"/>
                </a:solidFill>
              </a:rPr>
              <a:t>told</a:t>
            </a:r>
            <a:r>
              <a:rPr lang="en-US" sz="2550" i="1" dirty="0">
                <a:solidFill>
                  <a:srgbClr val="FF0000"/>
                </a:solidFill>
              </a:rPr>
              <a:t> their sons that they should not cry. I </a:t>
            </a:r>
            <a:r>
              <a:rPr lang="en-US" sz="2550" b="1" i="1" dirty="0">
                <a:solidFill>
                  <a:srgbClr val="FF0000"/>
                </a:solidFill>
              </a:rPr>
              <a:t>didn’t like </a:t>
            </a:r>
            <a:r>
              <a:rPr lang="en-US" sz="2550" i="1" dirty="0">
                <a:solidFill>
                  <a:srgbClr val="FF0000"/>
                </a:solidFill>
              </a:rPr>
              <a:t>it.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550" i="1" dirty="0">
                <a:solidFill>
                  <a:srgbClr val="FF0000"/>
                </a:solidFill>
              </a:rPr>
              <a:t>Susan </a:t>
            </a:r>
            <a:r>
              <a:rPr lang="en-US" sz="2550" b="1" i="1" dirty="0">
                <a:solidFill>
                  <a:srgbClr val="FF0000"/>
                </a:solidFill>
              </a:rPr>
              <a:t>made</a:t>
            </a:r>
            <a:r>
              <a:rPr lang="en-US" sz="2550" i="1" dirty="0">
                <a:solidFill>
                  <a:srgbClr val="FF0000"/>
                </a:solidFill>
              </a:rPr>
              <a:t> beautiful </a:t>
            </a:r>
            <a:r>
              <a:rPr lang="en-US" sz="2550" i="1" dirty="0" err="1">
                <a:solidFill>
                  <a:srgbClr val="FF0000"/>
                </a:solidFill>
              </a:rPr>
              <a:t>jewellery</a:t>
            </a:r>
            <a:r>
              <a:rPr lang="en-US" sz="2550" i="1" dirty="0">
                <a:solidFill>
                  <a:srgbClr val="FF0000"/>
                </a:solidFill>
              </a:rPr>
              <a:t> using old pencils.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550" i="1" dirty="0">
                <a:solidFill>
                  <a:srgbClr val="FF0000"/>
                </a:solidFill>
              </a:rPr>
              <a:t>We never </a:t>
            </a:r>
            <a:r>
              <a:rPr lang="en-US" sz="2550" b="1" i="1" dirty="0">
                <a:solidFill>
                  <a:srgbClr val="FF0000"/>
                </a:solidFill>
              </a:rPr>
              <a:t>watched</a:t>
            </a:r>
            <a:r>
              <a:rPr lang="en-US" sz="2550" i="1" dirty="0">
                <a:solidFill>
                  <a:srgbClr val="FF0000"/>
                </a:solidFill>
              </a:rPr>
              <a:t> movies together.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550" i="1" dirty="0">
                <a:solidFill>
                  <a:srgbClr val="FF0000"/>
                </a:solidFill>
              </a:rPr>
              <a:t>I </a:t>
            </a:r>
            <a:r>
              <a:rPr lang="en-US" sz="2550" b="1" i="1" dirty="0">
                <a:solidFill>
                  <a:srgbClr val="FF0000"/>
                </a:solidFill>
              </a:rPr>
              <a:t>thought</a:t>
            </a:r>
            <a:r>
              <a:rPr lang="en-US" sz="2550" i="1" dirty="0">
                <a:solidFill>
                  <a:srgbClr val="FF0000"/>
                </a:solidFill>
              </a:rPr>
              <a:t> about you a lot.</a:t>
            </a:r>
            <a:endParaRPr lang="hr-HR" sz="2550" i="1" dirty="0">
              <a:solidFill>
                <a:srgbClr val="FF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i="1" dirty="0">
                <a:solidFill>
                  <a:srgbClr val="FF0000"/>
                </a:solidFill>
              </a:rPr>
              <a:t>My mother </a:t>
            </a:r>
            <a:r>
              <a:rPr lang="en-US" sz="2400" b="1" i="1" dirty="0">
                <a:solidFill>
                  <a:srgbClr val="FF0000"/>
                </a:solidFill>
              </a:rPr>
              <a:t>paid</a:t>
            </a:r>
            <a:r>
              <a:rPr lang="en-US" sz="2400" i="1" dirty="0">
                <a:solidFill>
                  <a:srgbClr val="FF0000"/>
                </a:solidFill>
              </a:rPr>
              <a:t> 40$ for her hair-cut. I </a:t>
            </a:r>
            <a:r>
              <a:rPr lang="en-US" sz="2400" b="1" i="1" dirty="0">
                <a:solidFill>
                  <a:srgbClr val="FF0000"/>
                </a:solidFill>
              </a:rPr>
              <a:t>went</a:t>
            </a:r>
            <a:r>
              <a:rPr lang="en-US" sz="2400" i="1" dirty="0">
                <a:solidFill>
                  <a:srgbClr val="FF0000"/>
                </a:solidFill>
              </a:rPr>
              <a:t> to some place less expensive.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600" i="1" dirty="0">
                <a:solidFill>
                  <a:srgbClr val="FF0000"/>
                </a:solidFill>
              </a:rPr>
              <a:t>Ian </a:t>
            </a:r>
            <a:r>
              <a:rPr lang="en-US" sz="2600" b="1" i="1" dirty="0">
                <a:solidFill>
                  <a:srgbClr val="FF0000"/>
                </a:solidFill>
              </a:rPr>
              <a:t>spoke</a:t>
            </a:r>
            <a:r>
              <a:rPr lang="en-US" sz="2600" i="1" dirty="0">
                <a:solidFill>
                  <a:srgbClr val="FF0000"/>
                </a:solidFill>
              </a:rPr>
              <a:t> 4 languages.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600" i="1" dirty="0">
                <a:solidFill>
                  <a:srgbClr val="FF0000"/>
                </a:solidFill>
              </a:rPr>
              <a:t>She </a:t>
            </a:r>
            <a:r>
              <a:rPr lang="en-US" sz="2600" b="1" i="1" dirty="0">
                <a:solidFill>
                  <a:srgbClr val="FF0000"/>
                </a:solidFill>
              </a:rPr>
              <a:t>lit</a:t>
            </a:r>
            <a:r>
              <a:rPr lang="en-US" sz="2600" i="1" dirty="0">
                <a:solidFill>
                  <a:srgbClr val="FF0000"/>
                </a:solidFill>
              </a:rPr>
              <a:t> a candle on her grandmother's grave last month.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600" i="1" dirty="0">
                <a:solidFill>
                  <a:srgbClr val="FF0000"/>
                </a:solidFill>
              </a:rPr>
              <a:t>I </a:t>
            </a:r>
            <a:r>
              <a:rPr lang="en-US" sz="2600" b="1" i="1" dirty="0">
                <a:solidFill>
                  <a:srgbClr val="FF0000"/>
                </a:solidFill>
              </a:rPr>
              <a:t>didn’t</a:t>
            </a:r>
            <a:r>
              <a:rPr lang="hr-HR" sz="2600" b="1" i="1" dirty="0">
                <a:solidFill>
                  <a:srgbClr val="FF0000"/>
                </a:solidFill>
              </a:rPr>
              <a:t> </a:t>
            </a:r>
            <a:r>
              <a:rPr lang="hr-HR" sz="2600" b="1" i="1" dirty="0" err="1">
                <a:solidFill>
                  <a:srgbClr val="FF0000"/>
                </a:solidFill>
              </a:rPr>
              <a:t>give</a:t>
            </a:r>
            <a:r>
              <a:rPr lang="en-US" sz="2600" b="1" i="1" dirty="0">
                <a:solidFill>
                  <a:srgbClr val="FF0000"/>
                </a:solidFill>
              </a:rPr>
              <a:t> </a:t>
            </a:r>
            <a:r>
              <a:rPr lang="en-US" sz="2600" i="1" dirty="0">
                <a:solidFill>
                  <a:srgbClr val="FF0000"/>
                </a:solidFill>
              </a:rPr>
              <a:t>my phone number to strangers.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600" b="1" i="1" dirty="0">
                <a:solidFill>
                  <a:srgbClr val="FF0000"/>
                </a:solidFill>
              </a:rPr>
              <a:t>  </a:t>
            </a:r>
            <a:r>
              <a:rPr lang="en-US" sz="2600" b="1" i="1" dirty="0">
                <a:solidFill>
                  <a:srgbClr val="FF0000"/>
                </a:solidFill>
              </a:rPr>
              <a:t>Did</a:t>
            </a:r>
            <a:r>
              <a:rPr lang="en-US" sz="2600" i="1" dirty="0">
                <a:solidFill>
                  <a:srgbClr val="FF0000"/>
                </a:solidFill>
              </a:rPr>
              <a:t> you </a:t>
            </a:r>
            <a:r>
              <a:rPr lang="en-US" sz="2600" b="1" i="1" dirty="0">
                <a:solidFill>
                  <a:srgbClr val="FF0000"/>
                </a:solidFill>
              </a:rPr>
              <a:t>know</a:t>
            </a:r>
            <a:r>
              <a:rPr lang="en-US" sz="2600" i="1" dirty="0">
                <a:solidFill>
                  <a:srgbClr val="FF0000"/>
                </a:solidFill>
              </a:rPr>
              <a:t> his name?</a:t>
            </a:r>
            <a:endParaRPr lang="hr-HR" sz="26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557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2132</TotalTime>
  <Words>363</Words>
  <Application>Microsoft Office PowerPoint</Application>
  <PresentationFormat>Widescreen</PresentationFormat>
  <Paragraphs>73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Tema sustava Office</vt:lpstr>
      <vt:lpstr>UNIT 2;  Time to enjoy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NEXT OF KIN</dc:title>
  <dc:creator>Siniša Vuksan</dc:creator>
  <cp:lastModifiedBy>Sanja Ivoš</cp:lastModifiedBy>
  <cp:revision>236</cp:revision>
  <dcterms:created xsi:type="dcterms:W3CDTF">2020-09-12T11:20:19Z</dcterms:created>
  <dcterms:modified xsi:type="dcterms:W3CDTF">2022-10-07T11:32:50Z</dcterms:modified>
</cp:coreProperties>
</file>